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67" r:id="rId4"/>
    <p:sldId id="273" r:id="rId5"/>
    <p:sldId id="272" r:id="rId6"/>
    <p:sldId id="275" r:id="rId7"/>
    <p:sldId id="274" r:id="rId8"/>
    <p:sldId id="277" r:id="rId9"/>
    <p:sldId id="278" r:id="rId10"/>
    <p:sldId id="276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D5504FF-325A-4481-A8A3-A379BFCF64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Lithium-Ion Batteries: Benefits and 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Have higher energy and power density when compared to most battery chemistries [1].</a:t>
            </a:r>
          </a:p>
          <a:p>
            <a:r>
              <a:rPr lang="en-US" dirty="0"/>
              <a:t>Self-discharge is very slow [1].</a:t>
            </a:r>
          </a:p>
          <a:p>
            <a:r>
              <a:rPr lang="en-US" dirty="0" smtClean="0"/>
              <a:t>Very high initial cost [1].</a:t>
            </a:r>
          </a:p>
          <a:p>
            <a:r>
              <a:rPr lang="en-US" dirty="0" smtClean="0"/>
              <a:t>Theoretical voltage of 4.1V [1].</a:t>
            </a:r>
          </a:p>
          <a:p>
            <a:r>
              <a:rPr lang="en-US" dirty="0" smtClean="0"/>
              <a:t>Energy </a:t>
            </a:r>
            <a:r>
              <a:rPr lang="en-US" dirty="0"/>
              <a:t>density of </a:t>
            </a:r>
            <a:r>
              <a:rPr lang="en-US" dirty="0" smtClean="0"/>
              <a:t>400 </a:t>
            </a:r>
            <a:r>
              <a:rPr lang="en-US" dirty="0" err="1"/>
              <a:t>Wh</a:t>
            </a:r>
            <a:r>
              <a:rPr lang="en-US" dirty="0"/>
              <a:t>/L [1].</a:t>
            </a:r>
            <a:endParaRPr lang="en-US" dirty="0" smtClean="0"/>
          </a:p>
          <a:p>
            <a:r>
              <a:rPr lang="en-US" dirty="0" smtClean="0"/>
              <a:t>Energy efficiency of 80</a:t>
            </a:r>
            <a:r>
              <a:rPr lang="en-US" dirty="0"/>
              <a:t>% [1].</a:t>
            </a:r>
          </a:p>
          <a:p>
            <a:r>
              <a:rPr lang="en-US" dirty="0" smtClean="0"/>
              <a:t>Power </a:t>
            </a:r>
            <a:r>
              <a:rPr lang="en-US" dirty="0"/>
              <a:t>density of </a:t>
            </a:r>
            <a:r>
              <a:rPr lang="en-US" dirty="0" smtClean="0"/>
              <a:t>800+ </a:t>
            </a:r>
            <a:r>
              <a:rPr lang="en-US" dirty="0"/>
              <a:t>W/L [1].</a:t>
            </a:r>
          </a:p>
          <a:p>
            <a:r>
              <a:rPr lang="en-US" dirty="0"/>
              <a:t>Major factors involved in battery </a:t>
            </a:r>
            <a:r>
              <a:rPr lang="en-US" dirty="0" smtClean="0"/>
              <a:t>life:</a:t>
            </a:r>
          </a:p>
          <a:p>
            <a:pPr lvl="1"/>
            <a:r>
              <a:rPr lang="en-US" dirty="0" smtClean="0"/>
              <a:t>Solid/Electrolyte Interface (SEI) layer growth: a necessary layer for conducting ions that consumes Li</a:t>
            </a:r>
            <a:r>
              <a:rPr lang="en-US" baseline="30000" dirty="0" smtClean="0"/>
              <a:t>+</a:t>
            </a:r>
            <a:r>
              <a:rPr lang="en-US" dirty="0" smtClean="0"/>
              <a:t>, but as a result removes active material.  If disconnected from electrode, resistance increases further [2].</a:t>
            </a:r>
          </a:p>
          <a:p>
            <a:pPr lvl="1"/>
            <a:r>
              <a:rPr lang="en-US" dirty="0" smtClean="0"/>
              <a:t>Lithium can be corroded, which results in a loss of active material [1].</a:t>
            </a:r>
          </a:p>
          <a:p>
            <a:pPr lvl="1"/>
            <a:r>
              <a:rPr lang="en-US" dirty="0" smtClean="0"/>
              <a:t>Lithium plating, generally caused at low temperatures or voltages, causes a loss </a:t>
            </a:r>
            <a:r>
              <a:rPr lang="en-US" smtClean="0"/>
              <a:t>in lithium [1].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08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[1]	C. </a:t>
            </a:r>
            <a:r>
              <a:rPr lang="en-US" dirty="0" err="1"/>
              <a:t>Rahn</a:t>
            </a:r>
            <a:r>
              <a:rPr lang="en-US" dirty="0"/>
              <a:t> and C.Y. Wang. </a:t>
            </a:r>
            <a:r>
              <a:rPr lang="en-US" i="1" dirty="0"/>
              <a:t>Battery Systems Engineering</a:t>
            </a:r>
            <a:r>
              <a:rPr lang="en-US" dirty="0"/>
              <a:t>. 	</a:t>
            </a:r>
            <a:r>
              <a:rPr lang="en-US" dirty="0" err="1"/>
              <a:t>Chichester</a:t>
            </a:r>
            <a:r>
              <a:rPr lang="en-US" dirty="0"/>
              <a:t>: John Wiley &amp; Sons, 2013.</a:t>
            </a:r>
          </a:p>
          <a:p>
            <a:r>
              <a:rPr lang="en-US" dirty="0" smtClean="0"/>
              <a:t>[</a:t>
            </a:r>
            <a:r>
              <a:rPr lang="en-US" dirty="0"/>
              <a:t>2</a:t>
            </a:r>
            <a:r>
              <a:rPr lang="en-US" dirty="0" smtClean="0"/>
              <a:t>]	J.S</a:t>
            </a:r>
            <a:r>
              <a:rPr lang="en-US" dirty="0"/>
              <a:t>. Newman and K.E. Thomas-</a:t>
            </a:r>
            <a:r>
              <a:rPr lang="en-US" dirty="0" err="1"/>
              <a:t>Alyea</a:t>
            </a:r>
            <a:r>
              <a:rPr lang="en-US" dirty="0"/>
              <a:t>. </a:t>
            </a:r>
            <a:r>
              <a:rPr lang="en-US" dirty="0" smtClean="0"/>
              <a:t>	</a:t>
            </a:r>
            <a:r>
              <a:rPr lang="en-US" i="1" dirty="0" smtClean="0"/>
              <a:t>Electrochemical </a:t>
            </a:r>
            <a:r>
              <a:rPr lang="en-US" i="1" dirty="0"/>
              <a:t>Systems</a:t>
            </a:r>
            <a:r>
              <a:rPr lang="en-US" dirty="0"/>
              <a:t>. 3rd ed. Hoboken, </a:t>
            </a:r>
            <a:r>
              <a:rPr lang="en-US" dirty="0" smtClean="0"/>
              <a:t>NJ</a:t>
            </a:r>
            <a:r>
              <a:rPr lang="en-US" dirty="0"/>
              <a:t>: J. </a:t>
            </a:r>
            <a:r>
              <a:rPr lang="en-US" dirty="0" smtClean="0"/>
              <a:t>	Wiley</a:t>
            </a:r>
            <a:r>
              <a:rPr lang="en-US" dirty="0"/>
              <a:t>, 2004.</a:t>
            </a:r>
          </a:p>
          <a:p>
            <a:r>
              <a:rPr lang="en-US" dirty="0" smtClean="0"/>
              <a:t>[3]</a:t>
            </a:r>
            <a:r>
              <a:rPr lang="en-US" dirty="0"/>
              <a:t>	B. </a:t>
            </a:r>
            <a:r>
              <a:rPr lang="en-US" dirty="0" err="1"/>
              <a:t>Ammundsen</a:t>
            </a:r>
            <a:r>
              <a:rPr lang="en-US" dirty="0"/>
              <a:t> and J. Paulsen, “Novel Lithium-Ion 	Cathode Materials Based on Layered Manganese 	Oxides,” </a:t>
            </a:r>
            <a:r>
              <a:rPr lang="en-US" i="1" dirty="0"/>
              <a:t>Advanced Materials</a:t>
            </a:r>
            <a:r>
              <a:rPr lang="en-US" dirty="0"/>
              <a:t>, vol. 13, no. 12–13, pp. 	943–956, Jul. 2001.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[4]	J</a:t>
            </a:r>
            <a:r>
              <a:rPr lang="en-US" dirty="0"/>
              <a:t>. W. Fergus, “Recent developments in cathode </a:t>
            </a:r>
            <a:r>
              <a:rPr lang="en-US" dirty="0" smtClean="0"/>
              <a:t>	materials </a:t>
            </a:r>
            <a:r>
              <a:rPr lang="en-US" dirty="0"/>
              <a:t>for lithium ion batteries,” </a:t>
            </a:r>
            <a:r>
              <a:rPr lang="en-US" i="1" dirty="0"/>
              <a:t>Journal of </a:t>
            </a:r>
            <a:r>
              <a:rPr lang="en-US" i="1" dirty="0" smtClean="0"/>
              <a:t>	Power </a:t>
            </a:r>
            <a:r>
              <a:rPr lang="en-US" i="1" dirty="0"/>
              <a:t>Sources</a:t>
            </a:r>
            <a:r>
              <a:rPr lang="en-US" dirty="0"/>
              <a:t>, vol. 195, no. 4, pp. 939–954, Feb. 2010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Lesson 1.3</a:t>
            </a:r>
          </a:p>
          <a:p>
            <a:pPr algn="ctr"/>
            <a:r>
              <a:rPr lang="en-US" sz="4400" dirty="0" smtClean="0"/>
              <a:t>Different Battery Chemistries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</a:t>
            </a:r>
            <a:r>
              <a:rPr lang="en-US" dirty="0" err="1" smtClean="0"/>
              <a:t>Docimo</a:t>
            </a:r>
            <a:endParaRPr lang="en-US" dirty="0" smtClean="0"/>
          </a:p>
          <a:p>
            <a:r>
              <a:rPr lang="en-US" dirty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err="1" smtClean="0"/>
              <a:t>Hosam</a:t>
            </a:r>
            <a:r>
              <a:rPr lang="en-US" dirty="0" smtClean="0"/>
              <a:t> </a:t>
            </a:r>
            <a:r>
              <a:rPr lang="en-US" dirty="0" err="1" smtClean="0"/>
              <a:t>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Chemistries involving HEVs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important battery chemistries when discussing hybrid electric vehicles</a:t>
            </a:r>
          </a:p>
          <a:p>
            <a:pPr lvl="1"/>
            <a:r>
              <a:rPr lang="en-US" dirty="0" smtClean="0"/>
              <a:t>Lead-acid (</a:t>
            </a:r>
            <a:r>
              <a:rPr lang="en-US" dirty="0" err="1" smtClean="0"/>
              <a:t>Pb</a:t>
            </a:r>
            <a:r>
              <a:rPr lang="en-US" dirty="0" smtClean="0"/>
              <a:t>-acid)</a:t>
            </a:r>
          </a:p>
          <a:p>
            <a:pPr lvl="1"/>
            <a:r>
              <a:rPr lang="en-US" dirty="0" smtClean="0"/>
              <a:t>Nickel-metal hydride (Ni-MH)</a:t>
            </a:r>
          </a:p>
          <a:p>
            <a:pPr lvl="1"/>
            <a:r>
              <a:rPr lang="en-US" dirty="0" smtClean="0"/>
              <a:t>Lithium-ion (Li-ion)</a:t>
            </a:r>
          </a:p>
        </p:txBody>
      </p:sp>
      <p:pic>
        <p:nvPicPr>
          <p:cNvPr id="1026" name="Picture 2" descr="C:\Users\Donald\Desktop\New folder\100_017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15609" r="25311" b="29664"/>
          <a:stretch/>
        </p:blipFill>
        <p:spPr bwMode="auto">
          <a:xfrm>
            <a:off x="4800600" y="3657600"/>
            <a:ext cx="3352800" cy="275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6031468"/>
            <a:ext cx="3172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cylindrical lithium-ion battery.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Lead-acid Batteries: Materials and Reactions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Electrolyte</a:t>
                </a:r>
              </a:p>
              <a:p>
                <a:pPr lvl="1"/>
                <a:r>
                  <a:rPr lang="en-US" dirty="0"/>
                  <a:t>Sulfuric acid (H</a:t>
                </a:r>
                <a:r>
                  <a:rPr lang="en-US" baseline="-25000" dirty="0"/>
                  <a:t>2</a:t>
                </a:r>
                <a:r>
                  <a:rPr lang="en-US" dirty="0"/>
                  <a:t>SO</a:t>
                </a:r>
                <a:r>
                  <a:rPr lang="en-US" baseline="-25000" dirty="0"/>
                  <a:t>4</a:t>
                </a:r>
                <a:r>
                  <a:rPr lang="en-US" dirty="0"/>
                  <a:t>)with water (H</a:t>
                </a:r>
                <a:r>
                  <a:rPr lang="en-US" baseline="-25000" dirty="0"/>
                  <a:t>2</a:t>
                </a:r>
                <a:r>
                  <a:rPr lang="en-US" dirty="0"/>
                  <a:t>O</a:t>
                </a:r>
                <a:r>
                  <a:rPr lang="en-US" dirty="0" smtClean="0"/>
                  <a:t>) [1].</a:t>
                </a:r>
                <a:endParaRPr lang="en-US" dirty="0"/>
              </a:p>
              <a:p>
                <a:pPr lvl="1"/>
                <a:r>
                  <a:rPr lang="en-US" dirty="0"/>
                  <a:t>In water, the acid disassociates into H</a:t>
                </a:r>
                <a:r>
                  <a:rPr lang="en-US" baseline="30000" dirty="0"/>
                  <a:t>+</a:t>
                </a:r>
                <a:r>
                  <a:rPr lang="en-US" dirty="0"/>
                  <a:t> and HSO</a:t>
                </a:r>
                <a:r>
                  <a:rPr lang="en-US" baseline="-25000" dirty="0"/>
                  <a:t>4</a:t>
                </a:r>
                <a:r>
                  <a:rPr lang="en-US" baseline="30000" dirty="0"/>
                  <a:t>- </a:t>
                </a:r>
                <a:r>
                  <a:rPr lang="en-US" dirty="0" smtClean="0"/>
                  <a:t>ions [1].</a:t>
                </a:r>
                <a:endParaRPr lang="en-US" dirty="0"/>
              </a:p>
              <a:p>
                <a:pPr lvl="1"/>
                <a:r>
                  <a:rPr lang="en-US" dirty="0"/>
                  <a:t>Materials are porous to allow electrolyte to fill </a:t>
                </a:r>
                <a:r>
                  <a:rPr lang="en-US" dirty="0" smtClean="0"/>
                  <a:t>it [1].</a:t>
                </a:r>
                <a:endParaRPr lang="en-US" dirty="0"/>
              </a:p>
              <a:p>
                <a:r>
                  <a:rPr lang="en-US" dirty="0" smtClean="0"/>
                  <a:t>Negative Electrode</a:t>
                </a:r>
              </a:p>
              <a:p>
                <a:pPr lvl="1"/>
                <a:r>
                  <a:rPr lang="en-US" dirty="0" smtClean="0"/>
                  <a:t>Made of lead (</a:t>
                </a:r>
                <a:r>
                  <a:rPr lang="en-US" dirty="0" err="1" smtClean="0"/>
                  <a:t>Pb</a:t>
                </a:r>
                <a:r>
                  <a:rPr lang="en-US" dirty="0" smtClean="0"/>
                  <a:t>) [1].</a:t>
                </a:r>
              </a:p>
              <a:p>
                <a:pPr lvl="1"/>
                <a:r>
                  <a:rPr lang="en-US" dirty="0" smtClean="0"/>
                  <a:t>During discharge, the reaction is a reduction reaction [1]: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𝑃𝑏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𝐻𝑆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𝑃𝑏𝑆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r>
                  <a:rPr lang="en-US" dirty="0"/>
                  <a:t>Positive Electrode</a:t>
                </a:r>
              </a:p>
              <a:p>
                <a:pPr lvl="1"/>
                <a:r>
                  <a:rPr lang="en-US" dirty="0"/>
                  <a:t>Made of lead (</a:t>
                </a:r>
                <a:r>
                  <a:rPr lang="en-US" dirty="0" err="1"/>
                  <a:t>Pb</a:t>
                </a:r>
                <a:r>
                  <a:rPr lang="en-US" dirty="0"/>
                  <a:t>), coated with a layer of lead oxide (PbO</a:t>
                </a:r>
                <a:r>
                  <a:rPr lang="en-US" baseline="-25000" dirty="0"/>
                  <a:t>2</a:t>
                </a:r>
                <a:r>
                  <a:rPr lang="en-US" dirty="0" smtClean="0"/>
                  <a:t>) [1].</a:t>
                </a:r>
                <a:endParaRPr lang="en-US" dirty="0"/>
              </a:p>
              <a:p>
                <a:pPr lvl="1"/>
                <a:r>
                  <a:rPr lang="en-US" dirty="0"/>
                  <a:t>During discharge, the reaction is an oxidation </a:t>
                </a:r>
                <a:r>
                  <a:rPr lang="en-US" dirty="0" smtClean="0"/>
                  <a:t>reaction [1]: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𝑃𝑏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𝐻𝑆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+3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𝑃𝑏𝑆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+2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𝑂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Charging the battery reverses the direction of these equations in each electrode.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15" t="-2156" b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33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Lead-Acid Batteries: Benefits and 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Tend to have high round trip efficiencies [1].</a:t>
            </a:r>
          </a:p>
          <a:p>
            <a:r>
              <a:rPr lang="en-US" dirty="0" smtClean="0"/>
              <a:t>Old technology, so understood well and commonplace in most vehicles.</a:t>
            </a:r>
          </a:p>
          <a:p>
            <a:r>
              <a:rPr lang="en-US" dirty="0" smtClean="0"/>
              <a:t>Theoretical voltage of 1.9V [1].</a:t>
            </a:r>
          </a:p>
          <a:p>
            <a:r>
              <a:rPr lang="en-US" dirty="0" smtClean="0"/>
              <a:t>Energy density of 70 </a:t>
            </a:r>
            <a:r>
              <a:rPr lang="en-US" dirty="0" err="1" smtClean="0"/>
              <a:t>Wh</a:t>
            </a:r>
            <a:r>
              <a:rPr lang="en-US" dirty="0" smtClean="0"/>
              <a:t>/L [1].</a:t>
            </a:r>
          </a:p>
          <a:p>
            <a:r>
              <a:rPr lang="en-US" dirty="0" smtClean="0"/>
              <a:t>Energy efficiency of ~70% [1].</a:t>
            </a:r>
          </a:p>
          <a:p>
            <a:r>
              <a:rPr lang="en-US" dirty="0" smtClean="0"/>
              <a:t>Power density of 450 W/L [1].</a:t>
            </a:r>
          </a:p>
          <a:p>
            <a:r>
              <a:rPr lang="en-US" dirty="0" smtClean="0"/>
              <a:t>Major factors involved in battery life [1]:</a:t>
            </a:r>
          </a:p>
          <a:p>
            <a:pPr lvl="1"/>
            <a:r>
              <a:rPr lang="en-US" dirty="0" smtClean="0"/>
              <a:t>Positive electrode can become corroded over time which leads to an increase in resistance.</a:t>
            </a:r>
          </a:p>
          <a:p>
            <a:pPr lvl="1"/>
            <a:r>
              <a:rPr lang="en-US" dirty="0" smtClean="0"/>
              <a:t>Gas is generated in overcharge, which will require the release of water to compensate.</a:t>
            </a:r>
          </a:p>
          <a:p>
            <a:pPr lvl="1"/>
            <a:r>
              <a:rPr lang="en-US" dirty="0" err="1" smtClean="0"/>
              <a:t>Sulfation</a:t>
            </a:r>
            <a:r>
              <a:rPr lang="en-US" dirty="0" smtClean="0"/>
              <a:t> can create PbSO</a:t>
            </a:r>
            <a:r>
              <a:rPr lang="en-US" baseline="-25000" dirty="0" smtClean="0"/>
              <a:t>4</a:t>
            </a:r>
            <a:r>
              <a:rPr lang="en-US" dirty="0" smtClean="0"/>
              <a:t> crystals, and potentially decrease battery capacity.</a:t>
            </a:r>
          </a:p>
          <a:p>
            <a:pPr lvl="1"/>
            <a:r>
              <a:rPr lang="en-US" dirty="0" smtClean="0"/>
              <a:t>Mechanical stresses can cause material degradation.</a:t>
            </a:r>
          </a:p>
          <a:p>
            <a:pPr lvl="1"/>
            <a:r>
              <a:rPr lang="en-US" dirty="0" smtClean="0"/>
              <a:t>Dendritic lead may cause a short circuit by filling pores of separator.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09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Nickel-Metal Hydride Batteries</a:t>
            </a:r>
            <a:r>
              <a:rPr lang="en-US" dirty="0" smtClean="0"/>
              <a:t>: Materials and Reactions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Electrolyte</a:t>
                </a:r>
              </a:p>
              <a:p>
                <a:pPr lvl="1"/>
                <a:r>
                  <a:rPr lang="en-US" dirty="0"/>
                  <a:t>Potassium Hydroxide (KOH) or another alkaline </a:t>
                </a:r>
                <a:r>
                  <a:rPr lang="en-US" dirty="0" smtClean="0"/>
                  <a:t>solution [1]-[2].</a:t>
                </a:r>
                <a:endParaRPr lang="en-US" dirty="0"/>
              </a:p>
              <a:p>
                <a:r>
                  <a:rPr lang="en-US" dirty="0" smtClean="0"/>
                  <a:t>Negative </a:t>
                </a:r>
                <a:r>
                  <a:rPr lang="en-US" dirty="0"/>
                  <a:t>Electrode</a:t>
                </a:r>
              </a:p>
              <a:p>
                <a:pPr lvl="1"/>
                <a:r>
                  <a:rPr lang="en-US" dirty="0"/>
                  <a:t>Made of </a:t>
                </a:r>
                <a:r>
                  <a:rPr lang="en-US" dirty="0" smtClean="0"/>
                  <a:t>hydrogen absorbing nickel alloys (MH) [1].</a:t>
                </a:r>
                <a:endParaRPr lang="en-US" dirty="0"/>
              </a:p>
              <a:p>
                <a:pPr lvl="1"/>
                <a:r>
                  <a:rPr lang="en-US" dirty="0"/>
                  <a:t>During discharge, the reaction is a reduction </a:t>
                </a:r>
                <a:r>
                  <a:rPr lang="en-US" dirty="0" smtClean="0"/>
                  <a:t>reaction [1]: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𝑀𝐻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𝑂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𝑀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𝑂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Positive Electrode</a:t>
                </a:r>
              </a:p>
              <a:p>
                <a:pPr lvl="1"/>
                <a:r>
                  <a:rPr lang="en-US" dirty="0"/>
                  <a:t>Made of nickel hydroxide (Ni(OH)</a:t>
                </a:r>
                <a:r>
                  <a:rPr lang="en-US" baseline="-25000" dirty="0"/>
                  <a:t>2</a:t>
                </a:r>
                <a:r>
                  <a:rPr lang="en-US" dirty="0" smtClean="0"/>
                  <a:t>) [1].</a:t>
                </a:r>
                <a:endParaRPr lang="en-US" dirty="0"/>
              </a:p>
              <a:p>
                <a:pPr lvl="1"/>
                <a:r>
                  <a:rPr lang="en-US" dirty="0"/>
                  <a:t>During discharge, the reaction is an oxidation </a:t>
                </a:r>
                <a:r>
                  <a:rPr lang="en-US" dirty="0" smtClean="0"/>
                  <a:t>reaction [1]: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𝑁𝑖𝑂𝑂𝐻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𝑂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𝑁𝑖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𝑂𝐻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𝑂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Charging the battery reverses the direction of these equations in each electrode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37" t="-2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58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Nickel-Metal Hydride Batteries: Benefits and 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Tend to have higher performance than lead-acid batteries, but are more expensive [1].</a:t>
            </a:r>
          </a:p>
          <a:p>
            <a:r>
              <a:rPr lang="en-US" dirty="0" smtClean="0"/>
              <a:t>Self-discharge much faster than most batteries chemistries [1].</a:t>
            </a:r>
            <a:endParaRPr lang="en-US" dirty="0"/>
          </a:p>
          <a:p>
            <a:r>
              <a:rPr lang="en-US" dirty="0"/>
              <a:t>Theoretical voltage of 1.35V [1].</a:t>
            </a:r>
          </a:p>
          <a:p>
            <a:r>
              <a:rPr lang="en-US" dirty="0" smtClean="0"/>
              <a:t>Energy </a:t>
            </a:r>
            <a:r>
              <a:rPr lang="en-US" dirty="0"/>
              <a:t>density of </a:t>
            </a:r>
            <a:r>
              <a:rPr lang="en-US" dirty="0" smtClean="0"/>
              <a:t>240 </a:t>
            </a:r>
            <a:r>
              <a:rPr lang="en-US" dirty="0" err="1"/>
              <a:t>Wh</a:t>
            </a:r>
            <a:r>
              <a:rPr lang="en-US" dirty="0"/>
              <a:t>/L [1].</a:t>
            </a:r>
            <a:endParaRPr lang="en-US" dirty="0" smtClean="0"/>
          </a:p>
          <a:p>
            <a:r>
              <a:rPr lang="en-US" dirty="0" smtClean="0"/>
              <a:t>Energy efficiency of ~70</a:t>
            </a:r>
            <a:r>
              <a:rPr lang="en-US" dirty="0"/>
              <a:t>% [1].</a:t>
            </a:r>
          </a:p>
          <a:p>
            <a:r>
              <a:rPr lang="en-US" dirty="0" smtClean="0"/>
              <a:t>Power </a:t>
            </a:r>
            <a:r>
              <a:rPr lang="en-US" dirty="0"/>
              <a:t>density of </a:t>
            </a:r>
            <a:r>
              <a:rPr lang="en-US" dirty="0" smtClean="0"/>
              <a:t>300+ </a:t>
            </a:r>
            <a:r>
              <a:rPr lang="en-US" dirty="0"/>
              <a:t>W/L [1].</a:t>
            </a:r>
            <a:endParaRPr lang="en-US" dirty="0" smtClean="0"/>
          </a:p>
          <a:p>
            <a:r>
              <a:rPr lang="en-US" dirty="0" smtClean="0"/>
              <a:t>Major factors involved in battery life [1]:</a:t>
            </a:r>
          </a:p>
          <a:p>
            <a:pPr lvl="1"/>
            <a:r>
              <a:rPr lang="en-US" dirty="0" smtClean="0"/>
              <a:t>Hydrolysis: loss of water increases internal resistance.</a:t>
            </a:r>
          </a:p>
          <a:p>
            <a:pPr lvl="1"/>
            <a:r>
              <a:rPr lang="en-US" dirty="0" smtClean="0"/>
              <a:t>Corrosion: speeds up loss of water, reduces active material in negative electrode.</a:t>
            </a:r>
          </a:p>
          <a:p>
            <a:pPr lvl="1"/>
            <a:r>
              <a:rPr lang="en-US" dirty="0" smtClean="0"/>
              <a:t>Decrepitation: stresses lead to loss of active material.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91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Lithium-Ion Batteries: Materials and Reactions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Electrolyte</a:t>
                </a:r>
              </a:p>
              <a:p>
                <a:pPr lvl="1"/>
                <a:r>
                  <a:rPr lang="en-US" dirty="0"/>
                  <a:t>Liquid or </a:t>
                </a:r>
                <a:r>
                  <a:rPr lang="en-US" dirty="0" smtClean="0"/>
                  <a:t>gel-polymer [1].</a:t>
                </a:r>
                <a:endParaRPr lang="en-US" baseline="-25000" dirty="0"/>
              </a:p>
              <a:p>
                <a:r>
                  <a:rPr lang="en-US" dirty="0"/>
                  <a:t>Separator is a micro porous, polymer film that allows ions to diffuse through </a:t>
                </a:r>
                <a:r>
                  <a:rPr lang="en-US" dirty="0" smtClean="0"/>
                  <a:t>it [1].</a:t>
                </a:r>
                <a:endParaRPr lang="en-US" dirty="0"/>
              </a:p>
              <a:p>
                <a:r>
                  <a:rPr lang="en-US" dirty="0" smtClean="0"/>
                  <a:t>Negative </a:t>
                </a:r>
                <a:r>
                  <a:rPr lang="en-US" dirty="0"/>
                  <a:t>Electrode</a:t>
                </a:r>
              </a:p>
              <a:p>
                <a:pPr lvl="1"/>
                <a:r>
                  <a:rPr lang="en-US" dirty="0"/>
                  <a:t>Made of </a:t>
                </a:r>
                <a:r>
                  <a:rPr lang="en-US" dirty="0" smtClean="0"/>
                  <a:t>a lithiated carbon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𝐿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) [1].</a:t>
                </a:r>
              </a:p>
              <a:p>
                <a:pPr lvl="1"/>
                <a:r>
                  <a:rPr lang="en-US" dirty="0" smtClean="0"/>
                  <a:t>During </a:t>
                </a:r>
                <a:r>
                  <a:rPr lang="en-US" dirty="0"/>
                  <a:t>discharge, the reaction is a reduction </a:t>
                </a:r>
                <a:r>
                  <a:rPr lang="en-US" dirty="0" smtClean="0"/>
                  <a:t>reaction [1]: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𝑥𝐿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𝑥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𝐶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Positive Electrode</a:t>
                </a:r>
              </a:p>
              <a:p>
                <a:pPr lvl="1"/>
                <a:r>
                  <a:rPr lang="en-US" dirty="0"/>
                  <a:t>Made of a lithium metal oxide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𝐿𝑖𝑀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  <a:r>
                  <a:rPr lang="en-US" dirty="0" smtClean="0"/>
                  <a:t> [1].</a:t>
                </a:r>
                <a:endParaRPr lang="en-US" dirty="0"/>
              </a:p>
              <a:p>
                <a:pPr lvl="1"/>
                <a:r>
                  <a:rPr lang="en-US" dirty="0"/>
                  <a:t>During discharge, the reaction is an oxidation </a:t>
                </a:r>
                <a:r>
                  <a:rPr lang="en-US" dirty="0" smtClean="0"/>
                  <a:t>reaction [1]: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𝐿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1−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𝑀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𝑥𝐿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𝐿𝑖𝑀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Charging the battery reverses the direction of these equations in each electrode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15" t="-2156" r="-1111" b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39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Lithium-Ion Batteries: Positive Electrode Chemistries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0060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The lithium </a:t>
                </a:r>
                <a:r>
                  <a:rPr lang="en-US" dirty="0">
                    <a:solidFill>
                      <a:schemeClr val="tx1"/>
                    </a:solidFill>
                  </a:rPr>
                  <a:t>metal oxide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smtClean="0">
                        <a:solidFill>
                          <a:schemeClr val="tx1"/>
                        </a:solidFill>
                        <a:latin typeface="Cambria Math"/>
                      </a:rPr>
                      <m:t>L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iM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solidFill>
                              <a:schemeClr val="tx1"/>
                            </a:solidFill>
                            <a:latin typeface="Cambria Math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)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in the positive electrode can incorporate different metals.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Using Cobalt (LiCoO</a:t>
                </a:r>
                <a:r>
                  <a:rPr lang="en-US" baseline="-25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):</a:t>
                </a:r>
              </a:p>
              <a:p>
                <a:pPr lvl="1"/>
                <a:r>
                  <a:rPr lang="en-US" dirty="0" smtClean="0"/>
                  <a:t>Easily prepared, and thus commonly used [3].</a:t>
                </a:r>
              </a:p>
              <a:p>
                <a:pPr lvl="1"/>
                <a:r>
                  <a:rPr lang="en-US" dirty="0" smtClean="0"/>
                  <a:t>High cost [3].</a:t>
                </a:r>
              </a:p>
              <a:p>
                <a:pPr lvl="1"/>
                <a:r>
                  <a:rPr lang="en-US" dirty="0" smtClean="0"/>
                  <a:t>Relatively toxic [3].</a:t>
                </a:r>
              </a:p>
              <a:p>
                <a:pPr lvl="1"/>
                <a:r>
                  <a:rPr lang="en-US" dirty="0" smtClean="0"/>
                  <a:t>Stability is not very high [4].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Using Manganese (LiMn</a:t>
                </a:r>
                <a:r>
                  <a:rPr lang="en-US" baseline="-25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O</a:t>
                </a:r>
                <a:r>
                  <a:rPr lang="en-US" baseline="-25000" dirty="0" smtClean="0">
                    <a:solidFill>
                      <a:schemeClr val="tx1"/>
                    </a:solidFill>
                  </a:rPr>
                  <a:t>4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):</a:t>
                </a:r>
              </a:p>
              <a:p>
                <a:pPr lvl="1"/>
                <a:r>
                  <a:rPr lang="en-US" dirty="0" smtClean="0"/>
                  <a:t>Lower cost than LiCoO</a:t>
                </a:r>
                <a:r>
                  <a:rPr lang="en-US" baseline="-25000" dirty="0" smtClean="0"/>
                  <a:t>2 </a:t>
                </a:r>
                <a:r>
                  <a:rPr lang="en-US" dirty="0" smtClean="0"/>
                  <a:t>[4].</a:t>
                </a:r>
                <a:endParaRPr lang="en-US" baseline="-25000" dirty="0" smtClean="0"/>
              </a:p>
              <a:p>
                <a:pPr lvl="1"/>
                <a:r>
                  <a:rPr lang="en-US" dirty="0" smtClean="0"/>
                  <a:t>Safer than LiCoO</a:t>
                </a:r>
                <a:r>
                  <a:rPr lang="en-US" baseline="-25000" dirty="0" smtClean="0"/>
                  <a:t>2 </a:t>
                </a:r>
                <a:r>
                  <a:rPr lang="en-US" dirty="0" smtClean="0"/>
                  <a:t>[4].</a:t>
                </a:r>
                <a:endParaRPr lang="en-US" baseline="-25000" dirty="0" smtClean="0"/>
              </a:p>
              <a:p>
                <a:pPr lvl="1"/>
                <a:r>
                  <a:rPr lang="en-US" dirty="0" smtClean="0"/>
                  <a:t>Less capacity than LiCoO</a:t>
                </a:r>
                <a:r>
                  <a:rPr lang="en-US" baseline="-25000" dirty="0" smtClean="0"/>
                  <a:t>2 </a:t>
                </a:r>
                <a:r>
                  <a:rPr lang="en-US" dirty="0" smtClean="0"/>
                  <a:t>[4].</a:t>
                </a:r>
                <a:endParaRPr lang="en-US" baseline="-25000" dirty="0" smtClean="0"/>
              </a:p>
              <a:p>
                <a:pPr lvl="1"/>
                <a:r>
                  <a:rPr lang="en-US" dirty="0" smtClean="0"/>
                  <a:t>Capacity loss after cycling is great at first, but tapers off [4].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Using Iron (LiFePO</a:t>
                </a:r>
                <a:r>
                  <a:rPr lang="en-US" baseline="-25000" dirty="0" smtClean="0">
                    <a:solidFill>
                      <a:schemeClr val="tx1"/>
                    </a:solidFill>
                  </a:rPr>
                  <a:t>4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):</a:t>
                </a:r>
              </a:p>
              <a:p>
                <a:pPr lvl="1"/>
                <a:r>
                  <a:rPr lang="en-US" dirty="0" smtClean="0"/>
                  <a:t>Low conductivity and voltage [4].</a:t>
                </a:r>
              </a:p>
              <a:p>
                <a:pPr lvl="1"/>
                <a:r>
                  <a:rPr lang="en-US" dirty="0" smtClean="0"/>
                  <a:t>Does not lose much capacity after cycling [4].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00600"/>
              </a:xfrm>
              <a:blipFill rotWithShape="1">
                <a:blip r:embed="rId2"/>
                <a:stretch>
                  <a:fillRect l="-815" t="-2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3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3858</TotalTime>
  <Words>625</Words>
  <Application>Microsoft Office PowerPoint</Application>
  <PresentationFormat>On-screen Show (4:3)</PresentationFormat>
  <Paragraphs>110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Office Theme</vt:lpstr>
      <vt:lpstr>PowerPoint Presentation</vt:lpstr>
      <vt:lpstr>PowerPoint Presentation</vt:lpstr>
      <vt:lpstr>Battery Chemistries involving HEVs</vt:lpstr>
      <vt:lpstr>Lead-acid Batteries: Materials and Reactions</vt:lpstr>
      <vt:lpstr>Lead-Acid Batteries: Benefits and Drawbacks</vt:lpstr>
      <vt:lpstr>Nickel-Metal Hydride Batteries: Materials and Reactions</vt:lpstr>
      <vt:lpstr>Nickel-Metal Hydride Batteries: Benefits and Drawbacks</vt:lpstr>
      <vt:lpstr>Lithium-Ion Batteries: Materials and Reactions</vt:lpstr>
      <vt:lpstr>Lithium-Ion Batteries: Positive Electrode Chemistries</vt:lpstr>
      <vt:lpstr>Lithium-Ion Batteries: Benefits and Drawbacks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48</cp:revision>
  <dcterms:created xsi:type="dcterms:W3CDTF">2013-01-07T18:43:46Z</dcterms:created>
  <dcterms:modified xsi:type="dcterms:W3CDTF">2014-08-28T22:41:45Z</dcterms:modified>
</cp:coreProperties>
</file>